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5" r:id="rId1"/>
  </p:sldMasterIdLst>
  <p:sldIdLst>
    <p:sldId id="256" r:id="rId2"/>
    <p:sldId id="257" r:id="rId3"/>
    <p:sldId id="260" r:id="rId4"/>
    <p:sldId id="258" r:id="rId5"/>
    <p:sldId id="262"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8" d="100"/>
          <a:sy n="98" d="100"/>
        </p:scale>
        <p:origin x="-496"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Rectangle 10"/>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Subtitle 2"/>
          <p:cNvSpPr>
            <a:spLocks noGrp="1"/>
          </p:cNvSpPr>
          <p:nvPr>
            <p:ph type="subTitle" idx="1"/>
          </p:nvPr>
        </p:nvSpPr>
        <p:spPr>
          <a:xfrm>
            <a:off x="3743323" y="3721473"/>
            <a:ext cx="5120640" cy="1581150"/>
          </a:xfrm>
        </p:spPr>
        <p:txBody>
          <a:bodyPr>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BCED3E41-E2DE-48B7-AD25-2C05D8372D60}" type="datetime4">
              <a:rPr lang="en-US" smtClean="0"/>
              <a:pPr/>
              <a:t>December 16, 2013</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91475" y="6429375"/>
            <a:ext cx="876300" cy="292100"/>
          </a:xfrm>
        </p:spPr>
        <p:txBody>
          <a:bodyPr/>
          <a:lstStyle/>
          <a:p>
            <a:fld id="{5744759D-0EFF-4FB2-9CCE-04E00944F0FE}" type="slidenum">
              <a:rPr lang="en-US" smtClean="0"/>
              <a:pPr/>
              <a:t>‹#›</a:t>
            </a:fld>
            <a:endParaRPr lang="en-US" dirty="0"/>
          </a:p>
        </p:txBody>
      </p:sp>
      <p:sp>
        <p:nvSpPr>
          <p:cNvPr id="9"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Title 9"/>
          <p:cNvSpPr>
            <a:spLocks noGrp="1"/>
          </p:cNvSpPr>
          <p:nvPr>
            <p:ph type="title"/>
          </p:nvPr>
        </p:nvSpPr>
        <p:spPr>
          <a:xfrm>
            <a:off x="3739896" y="1417320"/>
            <a:ext cx="5120640" cy="2304288"/>
          </a:xfrm>
        </p:spPr>
        <p:txBody>
          <a:bodyPr>
            <a:normAutofit/>
          </a:bodyPr>
          <a:lstStyle>
            <a:lvl1pPr>
              <a:defRPr sz="4000" cap="all" baseline="0"/>
            </a:lvl1pPr>
          </a:lstStyle>
          <a:p>
            <a:r>
              <a:rPr lang="en-US" smtClean="0"/>
              <a:t>Click to edit Master title style</a:t>
            </a:r>
            <a:endParaRPr lang="en-US" dirty="0"/>
          </a:p>
        </p:txBody>
      </p:sp>
      <p:sp>
        <p:nvSpPr>
          <p:cNvPr id="13"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119237-00E8-48F5-9A77-8496B8A0E541}" type="datetimeFigureOut">
              <a:rPr lang="en-US" smtClean="0"/>
              <a:t>12/16/13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560992-D05B-4846-8E6E-CA034CB4F16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119237-00E8-48F5-9A77-8496B8A0E541}" type="datetimeFigureOut">
              <a:rPr lang="en-US" smtClean="0"/>
              <a:t>12/16/13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560992-D05B-4846-8E6E-CA034CB4F16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Freeform 8"/>
          <p:cNvSpPr>
            <a:spLocks noChangeAspect="1" noEditPoints="1"/>
          </p:cNvSpPr>
          <p:nvPr/>
        </p:nvSpPr>
        <p:spPr bwMode="auto">
          <a:xfrm>
            <a:off x="5489634" y="0"/>
            <a:ext cx="3393768" cy="6858000"/>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10"/>
          </p:nvPr>
        </p:nvSpPr>
        <p:spPr/>
        <p:txBody>
          <a:bodyPr/>
          <a:lstStyle/>
          <a:p>
            <a:fld id="{896202C6-8B37-41F0-B3E4-774551D1C22F}" type="datetime4">
              <a:rPr lang="en-US" smtClean="0"/>
              <a:pPr/>
              <a:t>December 16, 2013</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44759D-0EFF-4FB2-9CCE-04E00944F0FE}" type="slidenum">
              <a:rPr lang="en-US" smtClean="0"/>
              <a:pPr/>
              <a:t>‹#›</a:t>
            </a:fld>
            <a:endParaRPr lang="en-US"/>
          </a:p>
        </p:txBody>
      </p:sp>
      <p:sp>
        <p:nvSpPr>
          <p:cNvPr id="25" name="Title Placeholder 1"/>
          <p:cNvSpPr>
            <a:spLocks noGrp="1"/>
          </p:cNvSpPr>
          <p:nvPr>
            <p:ph type="title"/>
          </p:nvPr>
        </p:nvSpPr>
        <p:spPr>
          <a:xfrm>
            <a:off x="276225" y="228600"/>
            <a:ext cx="8591550" cy="1066801"/>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1" name="Content Placeholder 30"/>
          <p:cNvSpPr>
            <a:spLocks noGrp="1"/>
          </p:cNvSpPr>
          <p:nvPr>
            <p:ph sz="quarter" idx="13"/>
          </p:nvPr>
        </p:nvSpPr>
        <p:spPr>
          <a:xfrm>
            <a:off x="274320" y="1298448"/>
            <a:ext cx="859536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lvl1pPr>
              <a:defRPr>
                <a:solidFill>
                  <a:schemeClr val="bg2"/>
                </a:solidFill>
              </a:defRPr>
            </a:lvl1pPr>
          </a:lstStyle>
          <a:p>
            <a:fld id="{48F78D1B-BB73-41B2-8202-C6678B761557}" type="datetime4">
              <a:rPr lang="en-US" smtClean="0"/>
              <a:pPr/>
              <a:t>December 16, 2013</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44759D-0EFF-4FB2-9CCE-04E00944F0FE}" type="slidenum">
              <a:rPr lang="en-US" smtClean="0"/>
              <a:pPr/>
              <a:t>‹#›</a:t>
            </a:fld>
            <a:endParaRPr lang="en-US"/>
          </a:p>
        </p:txBody>
      </p:sp>
      <p:sp>
        <p:nvSpPr>
          <p:cNvPr id="15" name="Subtitle 2"/>
          <p:cNvSpPr>
            <a:spLocks noGrp="1"/>
          </p:cNvSpPr>
          <p:nvPr>
            <p:ph type="subTitle" idx="1"/>
          </p:nvPr>
        </p:nvSpPr>
        <p:spPr>
          <a:xfrm>
            <a:off x="3743324" y="1400174"/>
            <a:ext cx="5120640" cy="1476375"/>
          </a:xfrm>
        </p:spPr>
        <p:txBody>
          <a:bodyPr anchor="b" anchorCtr="0">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Freeform 7"/>
          <p:cNvSpPr>
            <a:spLocks noChangeAspect="1" noEditPoints="1"/>
          </p:cNvSpPr>
          <p:nvPr/>
        </p:nvSpPr>
        <p:spPr bwMode="auto">
          <a:xfrm>
            <a:off x="34289" y="136641"/>
            <a:ext cx="3326149" cy="6721359"/>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Title 11"/>
          <p:cNvSpPr>
            <a:spLocks noGrp="1"/>
          </p:cNvSpPr>
          <p:nvPr>
            <p:ph type="title"/>
          </p:nvPr>
        </p:nvSpPr>
        <p:spPr>
          <a:xfrm>
            <a:off x="3733800" y="2895599"/>
            <a:ext cx="5129543" cy="2667001"/>
          </a:xfrm>
        </p:spPr>
        <p:txBody>
          <a:bodyPr anchor="t">
            <a:normAutofit/>
          </a:bodyPr>
          <a:lstStyle>
            <a:lvl1pPr>
              <a:defRPr kumimoji="0" lang="en-US" sz="4000" b="0" i="0" u="none" strike="noStrike" kern="1200" cap="all" spc="0" normalizeH="0" baseline="0" noProof="0" dirty="0" smtClean="0">
                <a:ln>
                  <a:noFill/>
                </a:ln>
                <a:solidFill>
                  <a:schemeClr val="tx2"/>
                </a:soli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2511E46-B9AD-4605-BA48-F4BA770367EA}" type="datetime4">
              <a:rPr lang="en-US" smtClean="0"/>
              <a:pPr/>
              <a:t>December 16, 2013</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44759D-0EFF-4FB2-9CCE-04E00944F0FE}" type="slidenum">
              <a:rPr lang="en-US" smtClean="0"/>
              <a:pPr/>
              <a:t>‹#›</a:t>
            </a:fld>
            <a:endParaRPr lang="en-US"/>
          </a:p>
        </p:txBody>
      </p:sp>
      <p:sp>
        <p:nvSpPr>
          <p:cNvPr id="9"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2" name="Content Placeholder 11"/>
          <p:cNvSpPr>
            <a:spLocks noGrp="1"/>
          </p:cNvSpPr>
          <p:nvPr>
            <p:ph sz="quarter" idx="13"/>
          </p:nvPr>
        </p:nvSpPr>
        <p:spPr>
          <a:xfrm>
            <a:off x="27622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1"/>
          <p:cNvSpPr>
            <a:spLocks noGrp="1"/>
          </p:cNvSpPr>
          <p:nvPr>
            <p:ph sz="quarter" idx="14"/>
          </p:nvPr>
        </p:nvSpPr>
        <p:spPr>
          <a:xfrm>
            <a:off x="461581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771A4492-1D66-40E5-BF5F-8AE5B76A3760}" type="datetime4">
              <a:rPr lang="en-US" smtClean="0"/>
              <a:pPr/>
              <a:t>December 16, 2013</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44759D-0EFF-4FB2-9CCE-04E00944F0FE}" type="slidenum">
              <a:rPr lang="en-US" smtClean="0"/>
              <a:pPr/>
              <a:t>‹#›</a:t>
            </a:fld>
            <a:endParaRPr lang="en-US"/>
          </a:p>
        </p:txBody>
      </p:sp>
      <p:sp>
        <p:nvSpPr>
          <p:cNvPr id="1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4" name="Content Placeholder 11"/>
          <p:cNvSpPr>
            <a:spLocks noGrp="1"/>
          </p:cNvSpPr>
          <p:nvPr>
            <p:ph sz="quarter" idx="13"/>
          </p:nvPr>
        </p:nvSpPr>
        <p:spPr>
          <a:xfrm>
            <a:off x="27622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1"/>
          <p:cNvSpPr>
            <a:spLocks noGrp="1"/>
          </p:cNvSpPr>
          <p:nvPr>
            <p:ph sz="quarter" idx="14"/>
          </p:nvPr>
        </p:nvSpPr>
        <p:spPr>
          <a:xfrm>
            <a:off x="461581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0" name="Text Placeholder 3"/>
          <p:cNvSpPr>
            <a:spLocks noGrp="1"/>
          </p:cNvSpPr>
          <p:nvPr>
            <p:ph type="body" sz="half" idx="2"/>
          </p:nvPr>
        </p:nvSpPr>
        <p:spPr>
          <a:xfrm>
            <a:off x="276225" y="1298448"/>
            <a:ext cx="4248150" cy="509587"/>
          </a:xfrm>
        </p:spPr>
        <p:txBody>
          <a:bodyPr anchor="ctr">
            <a:normAutofit/>
          </a:bodyPr>
          <a:lstStyle>
            <a:lvl1pPr marL="0" indent="0" algn="l">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15815" y="1298448"/>
            <a:ext cx="4248150" cy="509587"/>
          </a:xfrm>
        </p:spPr>
        <p:txBody>
          <a:bodyPr anchor="ctr">
            <a:normAutofit/>
          </a:bodyPr>
          <a:lstStyle>
            <a:lvl1pPr marL="0" indent="0">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tx2"/>
                </a:solidFill>
              </a:defRPr>
            </a:lvl1pPr>
          </a:lstStyle>
          <a:p>
            <a:fld id="{F0120655-FBEF-4656-A8A9-E7D9EB4F4DEC}" type="datetime4">
              <a:rPr lang="en-US" smtClean="0"/>
              <a:pPr/>
              <a:t>December 16, 2013</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744759D-0EFF-4FB2-9CCE-04E00944F0FE}" type="slidenum">
              <a:rPr lang="en-US" smtClean="0"/>
              <a:pPr/>
              <a:t>‹#›</a:t>
            </a:fld>
            <a:endParaRPr lang="en-US"/>
          </a:p>
        </p:txBody>
      </p:sp>
      <p:sp>
        <p:nvSpPr>
          <p:cNvPr id="17"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6B2BA2-D035-44CD-B6C5-345CD46C68A9}" type="datetime4">
              <a:rPr lang="en-US" smtClean="0"/>
              <a:pPr/>
              <a:t>December 16, 2013</a:t>
            </a:fld>
            <a:endParaRPr lang="en-US"/>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744759D-0EFF-4FB2-9CCE-04E00944F0F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lvl1pPr>
              <a:defRPr>
                <a:solidFill>
                  <a:schemeClr val="bg2"/>
                </a:solidFill>
              </a:defRPr>
            </a:lvl1pPr>
          </a:lstStyle>
          <a:p>
            <a:fld id="{712544D9-E8EB-4DFC-9BAC-8FC5CFB1A919}" type="datetime4">
              <a:rPr lang="en-US" smtClean="0"/>
              <a:pPr/>
              <a:t>December 16, 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44759D-0EFF-4FB2-9CCE-04E00944F0FE}" type="slidenum">
              <a:rPr lang="en-US" smtClean="0"/>
              <a:pPr/>
              <a:t>‹#›</a:t>
            </a:fld>
            <a:endParaRPr lang="en-US"/>
          </a:p>
        </p:txBody>
      </p:sp>
      <p:sp>
        <p:nvSpPr>
          <p:cNvPr id="9" name="Title Placeholder 1"/>
          <p:cNvSpPr>
            <a:spLocks noGrp="1"/>
          </p:cNvSpPr>
          <p:nvPr>
            <p:ph type="title"/>
          </p:nvPr>
        </p:nvSpPr>
        <p:spPr>
          <a:xfrm>
            <a:off x="276225" y="228601"/>
            <a:ext cx="2834640" cy="1298448"/>
          </a:xfrm>
          <a:prstGeom prst="rect">
            <a:avLst/>
          </a:prstGeom>
        </p:spPr>
        <p:txBody>
          <a:bodyPr vert="horz" lIns="91440" tIns="45720" rIns="91440" bIns="45720" rtlCol="0" anchor="b" anchorCtr="0">
            <a:normAutofit/>
          </a:bodyPr>
          <a:lstStyle>
            <a:lvl1pPr>
              <a:defRPr sz="2400">
                <a:solidFill>
                  <a:schemeClr val="bg2"/>
                </a:solidFill>
              </a:defRPr>
            </a:lvl1pPr>
          </a:lstStyle>
          <a:p>
            <a:r>
              <a:rPr lang="en-US" smtClean="0"/>
              <a:t>Click to edit Master title style</a:t>
            </a:r>
            <a:endParaRPr lang="en-US" dirty="0"/>
          </a:p>
        </p:txBody>
      </p:sp>
      <p:sp>
        <p:nvSpPr>
          <p:cNvPr id="10" name="Content Placeholder 11"/>
          <p:cNvSpPr>
            <a:spLocks noGrp="1"/>
          </p:cNvSpPr>
          <p:nvPr>
            <p:ph sz="quarter" idx="14"/>
          </p:nvPr>
        </p:nvSpPr>
        <p:spPr>
          <a:xfrm>
            <a:off x="3775935" y="533400"/>
            <a:ext cx="5063266" cy="5702808"/>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276224" y="1539240"/>
            <a:ext cx="2834640" cy="4709160"/>
          </a:xfrm>
        </p:spPr>
        <p:txBody>
          <a:bodyPr>
            <a:normAutofit/>
          </a:bodyPr>
          <a:lstStyle>
            <a:lvl1pPr marL="0" indent="0">
              <a:buNone/>
              <a:defRPr lang="en-US" sz="1600" b="0" i="0" kern="1200" cap="none" spc="30" baseline="0" dirty="0" smtClean="0">
                <a:solidFill>
                  <a:schemeClr val="bg2"/>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Rectangle 12"/>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3409950" y="0"/>
            <a:ext cx="5734050" cy="6858000"/>
          </a:xfrm>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fld id="{CF894904-8048-429B-BF77-F17DA8F8287B}" type="datetime4">
              <a:rPr lang="en-US" smtClean="0"/>
              <a:pPr/>
              <a:t>December 16, 2013</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44759D-0EFF-4FB2-9CCE-04E00944F0FE}" type="slidenum">
              <a:rPr lang="en-US" smtClean="0"/>
              <a:pPr/>
              <a:t>‹#›</a:t>
            </a:fld>
            <a:endParaRPr lang="en-US"/>
          </a:p>
        </p:txBody>
      </p:sp>
      <p:sp>
        <p:nvSpPr>
          <p:cNvPr id="21" name="Title Placeholder 1"/>
          <p:cNvSpPr>
            <a:spLocks noGrp="1"/>
          </p:cNvSpPr>
          <p:nvPr>
            <p:ph type="title"/>
          </p:nvPr>
        </p:nvSpPr>
        <p:spPr>
          <a:xfrm>
            <a:off x="276224" y="228600"/>
            <a:ext cx="2834640" cy="1295399"/>
          </a:xfrm>
          <a:prstGeom prst="rect">
            <a:avLst/>
          </a:prstGeom>
        </p:spPr>
        <p:txBody>
          <a:bodyPr vert="horz" lIns="91440" tIns="45720" rIns="91440" bIns="45720" rtlCol="0" anchor="b" anchorCtr="0">
            <a:normAutofit/>
          </a:bodyPr>
          <a:lstStyle>
            <a:lvl1pPr>
              <a:defRPr sz="2400">
                <a:solidFill>
                  <a:schemeClr val="bg2"/>
                </a:solidFill>
              </a:defRPr>
            </a:lvl1pPr>
          </a:lstStyle>
          <a:p>
            <a:r>
              <a:rPr lang="en-US" smtClean="0"/>
              <a:t>Click to edit Master title style</a:t>
            </a:r>
            <a:endParaRPr lang="en-US" dirty="0"/>
          </a:p>
        </p:txBody>
      </p:sp>
      <p:sp>
        <p:nvSpPr>
          <p:cNvPr id="25" name="Text Placeholder 24"/>
          <p:cNvSpPr>
            <a:spLocks noGrp="1"/>
          </p:cNvSpPr>
          <p:nvPr>
            <p:ph type="body" sz="quarter" idx="13"/>
          </p:nvPr>
        </p:nvSpPr>
        <p:spPr>
          <a:xfrm>
            <a:off x="274320" y="1536192"/>
            <a:ext cx="2834640" cy="4712208"/>
          </a:xfrm>
        </p:spPr>
        <p:txBody>
          <a:bodyPr>
            <a:normAutofit/>
          </a:bodyPr>
          <a:lstStyle>
            <a:lvl1pPr marL="0" indent="0">
              <a:buNone/>
              <a:defRPr sz="1600">
                <a:solidFill>
                  <a:schemeClr val="bg2"/>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76225" y="1295400"/>
            <a:ext cx="8591550" cy="49339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76225" y="6429375"/>
            <a:ext cx="2133600" cy="292100"/>
          </a:xfrm>
          <a:prstGeom prst="rect">
            <a:avLst/>
          </a:prstGeom>
        </p:spPr>
        <p:txBody>
          <a:bodyPr vert="horz" lIns="91440" tIns="45720" rIns="91440" bIns="45720" rtlCol="0" anchor="ctr">
            <a:normAutofit/>
          </a:bodyPr>
          <a:lstStyle>
            <a:lvl1pPr algn="l">
              <a:defRPr sz="1050" b="1">
                <a:solidFill>
                  <a:schemeClr val="tx2"/>
                </a:solidFill>
              </a:defRPr>
            </a:lvl1pPr>
          </a:lstStyle>
          <a:p>
            <a:fld id="{6441D7B3-F7C5-4013-AC5D-399DD8DB11FA}" type="datetime4">
              <a:rPr lang="en-US" smtClean="0"/>
              <a:pPr/>
              <a:t>December 16, 2013</a:t>
            </a:fld>
            <a:endParaRPr lang="en-US"/>
          </a:p>
        </p:txBody>
      </p:sp>
      <p:sp>
        <p:nvSpPr>
          <p:cNvPr id="5" name="Footer Placeholder 4"/>
          <p:cNvSpPr>
            <a:spLocks noGrp="1"/>
          </p:cNvSpPr>
          <p:nvPr>
            <p:ph type="ftr" sz="quarter" idx="3"/>
          </p:nvPr>
        </p:nvSpPr>
        <p:spPr>
          <a:xfrm>
            <a:off x="3743324" y="6429375"/>
            <a:ext cx="4086225" cy="292100"/>
          </a:xfrm>
          <a:prstGeom prst="rect">
            <a:avLst/>
          </a:prstGeom>
        </p:spPr>
        <p:txBody>
          <a:bodyPr vert="horz" lIns="91440" tIns="45720" rIns="91440" bIns="45720" rtlCol="0" anchor="ctr">
            <a:normAutofit/>
          </a:bodyPr>
          <a:lstStyle>
            <a:lvl1pPr algn="l">
              <a:defRPr sz="1050" b="1">
                <a:solidFill>
                  <a:schemeClr val="tx2"/>
                </a:solidFill>
              </a:defRPr>
            </a:lvl1pPr>
          </a:lstStyle>
          <a:p>
            <a:endParaRPr lang="en-US" dirty="0"/>
          </a:p>
        </p:txBody>
      </p:sp>
      <p:sp>
        <p:nvSpPr>
          <p:cNvPr id="6" name="Slide Number Placeholder 5"/>
          <p:cNvSpPr>
            <a:spLocks noGrp="1"/>
          </p:cNvSpPr>
          <p:nvPr>
            <p:ph type="sldNum" sz="quarter" idx="4"/>
          </p:nvPr>
        </p:nvSpPr>
        <p:spPr>
          <a:xfrm>
            <a:off x="7991475" y="6429375"/>
            <a:ext cx="876300" cy="292100"/>
          </a:xfrm>
          <a:prstGeom prst="rect">
            <a:avLst/>
          </a:prstGeom>
        </p:spPr>
        <p:txBody>
          <a:bodyPr vert="horz" lIns="91440" tIns="45720" rIns="91440" bIns="45720" rtlCol="0" anchor="ctr">
            <a:normAutofit/>
          </a:bodyPr>
          <a:lstStyle>
            <a:lvl1pPr algn="r">
              <a:defRPr sz="1600" b="1">
                <a:solidFill>
                  <a:schemeClr val="tx2"/>
                </a:solidFill>
              </a:defRPr>
            </a:lvl1pPr>
          </a:lstStyle>
          <a:p>
            <a:fld id="{5744759D-0EFF-4FB2-9CCE-04E00944F0F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2" r:id="rId7"/>
    <p:sldLayoutId id="2147483923" r:id="rId8"/>
    <p:sldLayoutId id="2147483924" r:id="rId9"/>
    <p:sldLayoutId id="2147483925" r:id="rId10"/>
    <p:sldLayoutId id="2147483926" r:id="rId11"/>
  </p:sldLayoutIdLst>
  <p:hf sldNum="0" hdr="0" ftr="0" dt="0"/>
  <p:txStyles>
    <p:title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p:titleStyle>
    <p:bodyStyle>
      <a:lvl1pPr marL="171450" indent="-173736" algn="l" defTabSz="914400" rtl="0" eaLnBrk="1" latinLnBrk="0" hangingPunct="1">
        <a:spcBef>
          <a:spcPts val="600"/>
        </a:spcBef>
        <a:spcAft>
          <a:spcPts val="0"/>
        </a:spcAft>
        <a:buClr>
          <a:schemeClr val="accent1"/>
        </a:buClr>
        <a:buFont typeface="Arial" pitchFamily="34" charset="0"/>
        <a:buChar char="•"/>
        <a:defRPr sz="2200" b="0" i="0" kern="1200" cap="none" spc="30" baseline="0">
          <a:solidFill>
            <a:schemeClr val="tx2"/>
          </a:solidFill>
          <a:latin typeface="+mn-lt"/>
          <a:ea typeface="+mn-ea"/>
          <a:cs typeface="Tahoma" pitchFamily="34" charset="0"/>
        </a:defRPr>
      </a:lvl1pPr>
      <a:lvl2pPr marL="344488" indent="-173736" algn="l" defTabSz="914400" rtl="0" eaLnBrk="1" latinLnBrk="0" hangingPunct="1">
        <a:spcBef>
          <a:spcPts val="600"/>
        </a:spcBef>
        <a:buClr>
          <a:schemeClr val="accent1"/>
        </a:buClr>
        <a:buFont typeface="Arial" pitchFamily="34" charset="0"/>
        <a:buChar char="•"/>
        <a:defRPr sz="2000" kern="1200">
          <a:solidFill>
            <a:schemeClr val="tx2"/>
          </a:solidFill>
          <a:latin typeface="+mn-lt"/>
          <a:ea typeface="+mn-ea"/>
          <a:cs typeface="Tahoma" pitchFamily="34" charset="0"/>
        </a:defRPr>
      </a:lvl2pPr>
      <a:lvl3pPr marL="515938" indent="-173736" algn="l" defTabSz="914400" rtl="0" eaLnBrk="1" latinLnBrk="0" hangingPunct="1">
        <a:spcBef>
          <a:spcPts val="600"/>
        </a:spcBef>
        <a:buClr>
          <a:schemeClr val="accent1"/>
        </a:buClr>
        <a:buFont typeface="Arial" pitchFamily="34" charset="0"/>
        <a:buChar char="•"/>
        <a:defRPr sz="1800" kern="1200">
          <a:solidFill>
            <a:schemeClr val="tx2"/>
          </a:solidFill>
          <a:latin typeface="+mn-lt"/>
          <a:ea typeface="+mn-ea"/>
          <a:cs typeface="Tahoma" pitchFamily="34" charset="0"/>
        </a:defRPr>
      </a:lvl3pPr>
      <a:lvl4pPr marL="688975" indent="-173736" algn="l" defTabSz="914400" rtl="0" eaLnBrk="1" latinLnBrk="0" hangingPunct="1">
        <a:spcBef>
          <a:spcPts val="600"/>
        </a:spcBef>
        <a:buClr>
          <a:schemeClr val="accent1"/>
        </a:buClr>
        <a:buFont typeface="Arial" pitchFamily="34" charset="0"/>
        <a:buChar char="•"/>
        <a:defRPr sz="1600" kern="1200">
          <a:solidFill>
            <a:schemeClr val="tx2"/>
          </a:solidFill>
          <a:latin typeface="+mn-lt"/>
          <a:ea typeface="+mn-ea"/>
          <a:cs typeface="Tahoma" pitchFamily="34" charset="0"/>
        </a:defRPr>
      </a:lvl4pPr>
      <a:lvl5pPr marL="860425" indent="-173736" algn="l" defTabSz="914400" rtl="0" eaLnBrk="1" latinLnBrk="0" hangingPunct="1">
        <a:spcBef>
          <a:spcPts val="600"/>
        </a:spcBef>
        <a:buClr>
          <a:schemeClr val="accent1"/>
        </a:buClr>
        <a:buFont typeface="Arial" pitchFamily="34" charset="0"/>
        <a:buChar char="•"/>
        <a:defRPr sz="1600" kern="1200" baseline="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png"/><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69483" y="4572138"/>
            <a:ext cx="5120640" cy="2304288"/>
          </a:xfrm>
        </p:spPr>
        <p:txBody>
          <a:bodyPr>
            <a:noAutofit/>
          </a:bodyPr>
          <a:lstStyle/>
          <a:p>
            <a:r>
              <a:rPr lang="en-US" sz="3400" b="1" dirty="0"/>
              <a:t>What are the pre-revolution norms or expectation of Iranian societal institution such as schools, religion, families, and government and how did they impact the citizens of Iran, the U.S., and/or the rest of the world?</a:t>
            </a:r>
            <a:br>
              <a:rPr lang="en-US" sz="3400" b="1" dirty="0"/>
            </a:br>
            <a:endParaRPr lang="en-US" sz="3400" b="1" dirty="0"/>
          </a:p>
        </p:txBody>
      </p:sp>
      <p:sp>
        <p:nvSpPr>
          <p:cNvPr id="4" name="TextBox 3"/>
          <p:cNvSpPr txBox="1"/>
          <p:nvPr/>
        </p:nvSpPr>
        <p:spPr>
          <a:xfrm>
            <a:off x="0" y="6488668"/>
            <a:ext cx="1679459" cy="369332"/>
          </a:xfrm>
          <a:prstGeom prst="rect">
            <a:avLst/>
          </a:prstGeom>
          <a:noFill/>
        </p:spPr>
        <p:txBody>
          <a:bodyPr wrap="square" rtlCol="0">
            <a:spAutoFit/>
          </a:bodyPr>
          <a:lstStyle/>
          <a:p>
            <a:r>
              <a:rPr lang="en-US" dirty="0" smtClean="0">
                <a:solidFill>
                  <a:schemeClr val="bg1"/>
                </a:solidFill>
              </a:rPr>
              <a:t>By: Tithi Shah</a:t>
            </a:r>
            <a:endParaRPr lang="en-US" dirty="0">
              <a:solidFill>
                <a:schemeClr val="bg1"/>
              </a:solidFill>
            </a:endParaRPr>
          </a:p>
        </p:txBody>
      </p:sp>
    </p:spTree>
    <p:extLst>
      <p:ext uri="{BB962C8B-B14F-4D97-AF65-F5344CB8AC3E}">
        <p14:creationId xmlns:p14="http://schemas.microsoft.com/office/powerpoint/2010/main" val="3845712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6225" y="228600"/>
            <a:ext cx="8591550" cy="795079"/>
          </a:xfrm>
        </p:spPr>
        <p:txBody>
          <a:bodyPr/>
          <a:lstStyle/>
          <a:p>
            <a:r>
              <a:rPr lang="en-US" b="1" dirty="0" smtClean="0"/>
              <a:t>Mohammed </a:t>
            </a:r>
            <a:r>
              <a:rPr lang="en-US" b="1" dirty="0" err="1" smtClean="0"/>
              <a:t>Rez</a:t>
            </a:r>
            <a:r>
              <a:rPr lang="en-US" b="1" dirty="0" err="1" smtClean="0"/>
              <a:t>ā</a:t>
            </a:r>
            <a:r>
              <a:rPr lang="en-US" b="1" dirty="0" smtClean="0"/>
              <a:t> </a:t>
            </a:r>
            <a:r>
              <a:rPr lang="en-US" b="1" dirty="0" err="1" smtClean="0"/>
              <a:t>Sh</a:t>
            </a:r>
            <a:r>
              <a:rPr lang="en-US" b="1" dirty="0" err="1" smtClean="0"/>
              <a:t>ā</a:t>
            </a:r>
            <a:r>
              <a:rPr lang="en-US" b="1" dirty="0" err="1" smtClean="0"/>
              <a:t>h</a:t>
            </a:r>
            <a:endParaRPr lang="en-US" b="1" dirty="0"/>
          </a:p>
        </p:txBody>
      </p:sp>
      <p:sp>
        <p:nvSpPr>
          <p:cNvPr id="3" name="Content Placeholder 2"/>
          <p:cNvSpPr>
            <a:spLocks noGrp="1"/>
          </p:cNvSpPr>
          <p:nvPr>
            <p:ph sz="quarter" idx="13"/>
          </p:nvPr>
        </p:nvSpPr>
        <p:spPr>
          <a:xfrm>
            <a:off x="3068545" y="1450897"/>
            <a:ext cx="6075455" cy="4296343"/>
          </a:xfrm>
        </p:spPr>
        <p:txBody>
          <a:bodyPr>
            <a:noAutofit/>
          </a:bodyPr>
          <a:lstStyle/>
          <a:p>
            <a:pPr lvl="0"/>
            <a:r>
              <a:rPr lang="en-US" sz="2600" dirty="0"/>
              <a:t>Mohammed Reza Shah and his father Reza Shah were trying to modernize Iran. </a:t>
            </a:r>
            <a:endParaRPr lang="en-US" sz="2600" dirty="0" smtClean="0"/>
          </a:p>
          <a:p>
            <a:pPr lvl="0"/>
            <a:r>
              <a:rPr lang="en-US" sz="2600" dirty="0" smtClean="0"/>
              <a:t>Reza </a:t>
            </a:r>
            <a:r>
              <a:rPr lang="en-US" sz="2600" dirty="0"/>
              <a:t>Shah was the leader between 1921 and 1925</a:t>
            </a:r>
            <a:r>
              <a:rPr lang="en-US" sz="2600" dirty="0" smtClean="0"/>
              <a:t>.</a:t>
            </a:r>
          </a:p>
          <a:p>
            <a:pPr lvl="0"/>
            <a:r>
              <a:rPr lang="en-US" sz="2600" dirty="0" smtClean="0"/>
              <a:t>Pre</a:t>
            </a:r>
            <a:r>
              <a:rPr lang="en-US" sz="2600" dirty="0"/>
              <a:t>-revolution included many modifications to the structure and the life-styles of the people</a:t>
            </a:r>
            <a:r>
              <a:rPr lang="en-US" sz="2600" dirty="0" smtClean="0"/>
              <a:t>.</a:t>
            </a:r>
            <a:endParaRPr lang="en-US" sz="2600" dirty="0"/>
          </a:p>
          <a:p>
            <a:pPr lvl="0"/>
            <a:r>
              <a:rPr lang="en-US" sz="2600" dirty="0"/>
              <a:t>Reza Shah’s goal was to nationalize and secure law in Iran.</a:t>
            </a:r>
          </a:p>
          <a:p>
            <a:pPr lvl="0"/>
            <a:endParaRPr lang="en-US" sz="2600" dirty="0"/>
          </a:p>
          <a:p>
            <a:endParaRPr lang="en-US" sz="2600" dirty="0"/>
          </a:p>
        </p:txBody>
      </p:sp>
      <p:pic>
        <p:nvPicPr>
          <p:cNvPr id="5" name="Picture 4"/>
          <p:cNvPicPr>
            <a:picLocks noChangeAspect="1"/>
          </p:cNvPicPr>
          <p:nvPr/>
        </p:nvPicPr>
        <p:blipFill>
          <a:blip r:embed="rId2"/>
          <a:stretch>
            <a:fillRect/>
          </a:stretch>
        </p:blipFill>
        <p:spPr>
          <a:xfrm>
            <a:off x="276225" y="1551131"/>
            <a:ext cx="2792320" cy="4196109"/>
          </a:xfrm>
          <a:prstGeom prst="rect">
            <a:avLst/>
          </a:prstGeom>
        </p:spPr>
      </p:pic>
      <p:sp>
        <p:nvSpPr>
          <p:cNvPr id="6" name="Right Arrow 5"/>
          <p:cNvSpPr/>
          <p:nvPr/>
        </p:nvSpPr>
        <p:spPr>
          <a:xfrm rot="7636149">
            <a:off x="2902865" y="1173114"/>
            <a:ext cx="599201" cy="199571"/>
          </a:xfrm>
          <a:prstGeom prst="right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91378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4"/>
          </p:nvPr>
        </p:nvSpPr>
        <p:spPr>
          <a:xfrm>
            <a:off x="3592811" y="1183042"/>
            <a:ext cx="5063266" cy="5702808"/>
          </a:xfrm>
        </p:spPr>
        <p:txBody>
          <a:bodyPr>
            <a:noAutofit/>
          </a:bodyPr>
          <a:lstStyle/>
          <a:p>
            <a:r>
              <a:rPr lang="en-US" sz="2600" dirty="0" smtClean="0"/>
              <a:t>An </a:t>
            </a:r>
            <a:r>
              <a:rPr lang="en-US" sz="2600" dirty="0"/>
              <a:t>essential piece of legislation was the </a:t>
            </a:r>
            <a:r>
              <a:rPr lang="en-US" sz="2600" dirty="0" smtClean="0"/>
              <a:t>Constitution </a:t>
            </a:r>
            <a:r>
              <a:rPr lang="en-US" sz="2600" dirty="0"/>
              <a:t>of </a:t>
            </a:r>
            <a:r>
              <a:rPr lang="en-US" sz="2600" dirty="0" smtClean="0"/>
              <a:t>Iran</a:t>
            </a:r>
            <a:r>
              <a:rPr lang="en-US" sz="2600" dirty="0"/>
              <a:t>, which </a:t>
            </a:r>
            <a:r>
              <a:rPr lang="en-US" sz="2600" dirty="0" smtClean="0"/>
              <a:t>signified modernity </a:t>
            </a:r>
            <a:r>
              <a:rPr lang="en-US" sz="2600" dirty="0"/>
              <a:t>on paper. </a:t>
            </a:r>
            <a:endParaRPr lang="en-US" sz="2600" dirty="0" smtClean="0"/>
          </a:p>
          <a:p>
            <a:r>
              <a:rPr lang="en-US" sz="2600" dirty="0"/>
              <a:t>The constitution was referred in national </a:t>
            </a:r>
            <a:r>
              <a:rPr lang="en-US" sz="2600" dirty="0" smtClean="0"/>
              <a:t>speeches; however, </a:t>
            </a:r>
            <a:r>
              <a:rPr lang="en-US" sz="2600" dirty="0"/>
              <a:t>it had very little effect on the public</a:t>
            </a:r>
            <a:r>
              <a:rPr lang="en-US" sz="2600" dirty="0" smtClean="0"/>
              <a:t>.</a:t>
            </a:r>
          </a:p>
          <a:p>
            <a:r>
              <a:rPr lang="en-US" sz="2600" dirty="0" err="1" smtClean="0"/>
              <a:t>Shariati</a:t>
            </a:r>
            <a:r>
              <a:rPr lang="en-US" sz="2600" dirty="0" smtClean="0"/>
              <a:t> </a:t>
            </a:r>
            <a:r>
              <a:rPr lang="en-US" sz="2600" dirty="0"/>
              <a:t>gave importance to both historical and religious approach to Islam. He encouraged the Muslims to learn the history of Islam and Koran.</a:t>
            </a:r>
            <a:r>
              <a:rPr lang="en-US" sz="2600" dirty="0"/>
              <a:t> </a:t>
            </a:r>
            <a:endParaRPr lang="en-US" sz="2600" dirty="0" smtClean="0"/>
          </a:p>
          <a:p>
            <a:endParaRPr lang="en-US" sz="2600" dirty="0"/>
          </a:p>
        </p:txBody>
      </p:sp>
      <p:sp>
        <p:nvSpPr>
          <p:cNvPr id="5" name="Title 1"/>
          <p:cNvSpPr>
            <a:spLocks noGrp="1"/>
          </p:cNvSpPr>
          <p:nvPr>
            <p:ph type="title"/>
          </p:nvPr>
        </p:nvSpPr>
        <p:spPr>
          <a:xfrm>
            <a:off x="3592811" y="250358"/>
            <a:ext cx="5680776" cy="795079"/>
          </a:xfrm>
        </p:spPr>
        <p:txBody>
          <a:bodyPr>
            <a:noAutofit/>
          </a:bodyPr>
          <a:lstStyle/>
          <a:p>
            <a:r>
              <a:rPr lang="en-US" sz="3200" b="1" dirty="0">
                <a:solidFill>
                  <a:schemeClr val="tx2"/>
                </a:solidFill>
              </a:rPr>
              <a:t>Iranian societal </a:t>
            </a:r>
            <a:r>
              <a:rPr lang="en-US" sz="3200" b="1" dirty="0" smtClean="0">
                <a:solidFill>
                  <a:schemeClr val="tx2"/>
                </a:solidFill>
              </a:rPr>
              <a:t>institution &amp; The impact on citizens of Iran  </a:t>
            </a:r>
            <a:endParaRPr lang="en-US" sz="3200" b="1" dirty="0">
              <a:solidFill>
                <a:schemeClr val="tx2"/>
              </a:solidFill>
            </a:endParaRPr>
          </a:p>
        </p:txBody>
      </p:sp>
      <p:sp>
        <p:nvSpPr>
          <p:cNvPr id="6" name="TextBox 5"/>
          <p:cNvSpPr txBox="1"/>
          <p:nvPr/>
        </p:nvSpPr>
        <p:spPr>
          <a:xfrm>
            <a:off x="3278557" y="388739"/>
            <a:ext cx="184666" cy="369332"/>
          </a:xfrm>
          <a:prstGeom prst="rect">
            <a:avLst/>
          </a:prstGeom>
          <a:noFill/>
        </p:spPr>
        <p:txBody>
          <a:bodyPr wrap="none" rtlCol="0">
            <a:spAutoFit/>
          </a:bodyPr>
          <a:lstStyle/>
          <a:p>
            <a:endParaRPr lang="en-US" dirty="0"/>
          </a:p>
        </p:txBody>
      </p:sp>
      <p:sp>
        <p:nvSpPr>
          <p:cNvPr id="8" name="TextBox 7"/>
          <p:cNvSpPr txBox="1"/>
          <p:nvPr/>
        </p:nvSpPr>
        <p:spPr>
          <a:xfrm>
            <a:off x="8410212" y="647898"/>
            <a:ext cx="184666" cy="369332"/>
          </a:xfrm>
          <a:prstGeom prst="rect">
            <a:avLst/>
          </a:prstGeom>
          <a:noFill/>
        </p:spPr>
        <p:txBody>
          <a:bodyPr wrap="none" rtlCol="0">
            <a:spAutoFit/>
          </a:bodyPr>
          <a:lstStyle/>
          <a:p>
            <a:endParaRPr lang="en-US" dirty="0"/>
          </a:p>
        </p:txBody>
      </p:sp>
      <p:pic>
        <p:nvPicPr>
          <p:cNvPr id="9" name="Picture 8"/>
          <p:cNvPicPr>
            <a:picLocks noChangeAspect="1"/>
          </p:cNvPicPr>
          <p:nvPr/>
        </p:nvPicPr>
        <p:blipFill>
          <a:blip r:embed="rId2"/>
          <a:stretch>
            <a:fillRect/>
          </a:stretch>
        </p:blipFill>
        <p:spPr>
          <a:xfrm>
            <a:off x="433646" y="129579"/>
            <a:ext cx="2557952" cy="3326039"/>
          </a:xfrm>
          <a:prstGeom prst="rect">
            <a:avLst/>
          </a:prstGeom>
        </p:spPr>
      </p:pic>
      <p:pic>
        <p:nvPicPr>
          <p:cNvPr id="10" name="Picture 9"/>
          <p:cNvPicPr>
            <a:picLocks noChangeAspect="1"/>
          </p:cNvPicPr>
          <p:nvPr/>
        </p:nvPicPr>
        <p:blipFill>
          <a:blip r:embed="rId3"/>
          <a:stretch>
            <a:fillRect/>
          </a:stretch>
        </p:blipFill>
        <p:spPr>
          <a:xfrm>
            <a:off x="433646" y="3606800"/>
            <a:ext cx="2501900" cy="3251200"/>
          </a:xfrm>
          <a:prstGeom prst="rect">
            <a:avLst/>
          </a:prstGeom>
        </p:spPr>
      </p:pic>
      <p:sp>
        <p:nvSpPr>
          <p:cNvPr id="11" name="Right Arrow 10"/>
          <p:cNvSpPr/>
          <p:nvPr/>
        </p:nvSpPr>
        <p:spPr>
          <a:xfrm>
            <a:off x="2991598" y="1394703"/>
            <a:ext cx="632200" cy="165007"/>
          </a:xfrm>
          <a:prstGeom prst="rightArrow">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ight Arrow 11"/>
          <p:cNvSpPr/>
          <p:nvPr/>
        </p:nvSpPr>
        <p:spPr>
          <a:xfrm>
            <a:off x="2935546" y="4721803"/>
            <a:ext cx="632200" cy="165007"/>
          </a:xfrm>
          <a:prstGeom prst="rightArrow">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971916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6225" y="-134222"/>
            <a:ext cx="8591550" cy="1066801"/>
          </a:xfrm>
        </p:spPr>
        <p:txBody>
          <a:bodyPr/>
          <a:lstStyle/>
          <a:p>
            <a:r>
              <a:rPr lang="en-US" b="1" dirty="0" smtClean="0"/>
              <a:t>Continued…</a:t>
            </a:r>
            <a:endParaRPr lang="en-US" b="1" dirty="0"/>
          </a:p>
        </p:txBody>
      </p:sp>
      <p:sp>
        <p:nvSpPr>
          <p:cNvPr id="3" name="Content Placeholder 2"/>
          <p:cNvSpPr>
            <a:spLocks noGrp="1"/>
          </p:cNvSpPr>
          <p:nvPr>
            <p:ph sz="quarter" idx="13"/>
          </p:nvPr>
        </p:nvSpPr>
        <p:spPr>
          <a:xfrm>
            <a:off x="3081249" y="790436"/>
            <a:ext cx="5899147" cy="5821363"/>
          </a:xfrm>
        </p:spPr>
        <p:txBody>
          <a:bodyPr>
            <a:normAutofit lnSpcReduction="10000"/>
          </a:bodyPr>
          <a:lstStyle/>
          <a:p>
            <a:pPr marL="342900" indent="-342900"/>
            <a:r>
              <a:rPr lang="en-US" dirty="0" smtClean="0"/>
              <a:t>Other great influences of this time was </a:t>
            </a:r>
            <a:r>
              <a:rPr lang="en-US" dirty="0" err="1" smtClean="0"/>
              <a:t>Motahari</a:t>
            </a:r>
            <a:r>
              <a:rPr lang="en-US" dirty="0" smtClean="0"/>
              <a:t>, his writings were more conservative. </a:t>
            </a:r>
          </a:p>
          <a:p>
            <a:pPr marL="342900" indent="-342900"/>
            <a:r>
              <a:rPr lang="en-US" dirty="0" smtClean="0"/>
              <a:t>He used everything possible to get his ideas across, including: state-run publications, women’s magazines and journals. </a:t>
            </a:r>
          </a:p>
          <a:p>
            <a:pPr marL="342900" indent="-342900"/>
            <a:r>
              <a:rPr lang="en-US" dirty="0" smtClean="0"/>
              <a:t>FPA (Family Planning Association) was the method to solve all family issues through court. One of the most essential changes the FPA made was rising the minimum age to get married. </a:t>
            </a:r>
          </a:p>
          <a:p>
            <a:pPr marL="342900" indent="-342900"/>
            <a:r>
              <a:rPr lang="en-US" dirty="0"/>
              <a:t>Under the control of Mohammed Reza shah advances </a:t>
            </a:r>
            <a:r>
              <a:rPr lang="en-US" dirty="0" smtClean="0"/>
              <a:t>were created for the </a:t>
            </a:r>
            <a:r>
              <a:rPr lang="en-US" dirty="0"/>
              <a:t>entire population of Iran.</a:t>
            </a:r>
            <a:r>
              <a:rPr lang="en-US" dirty="0"/>
              <a:t> </a:t>
            </a:r>
            <a:endParaRPr lang="en-US" dirty="0" smtClean="0"/>
          </a:p>
          <a:p>
            <a:pPr marL="342900" lvl="0" indent="-342900"/>
            <a:r>
              <a:rPr lang="en-US" dirty="0"/>
              <a:t>Unfortunately the policies that were made were not liberating and equalizing as they appeared.  </a:t>
            </a:r>
          </a:p>
          <a:p>
            <a:pPr marL="342900" indent="-342900"/>
            <a:endParaRPr lang="en-US" dirty="0" smtClean="0"/>
          </a:p>
          <a:p>
            <a:pPr marL="342900" indent="-342900"/>
            <a:endParaRPr lang="en-US" dirty="0"/>
          </a:p>
        </p:txBody>
      </p:sp>
      <p:pic>
        <p:nvPicPr>
          <p:cNvPr id="5" name="Picture 4"/>
          <p:cNvPicPr>
            <a:picLocks noChangeAspect="1"/>
          </p:cNvPicPr>
          <p:nvPr/>
        </p:nvPicPr>
        <p:blipFill>
          <a:blip r:embed="rId2"/>
          <a:stretch>
            <a:fillRect/>
          </a:stretch>
        </p:blipFill>
        <p:spPr>
          <a:xfrm>
            <a:off x="146540" y="932579"/>
            <a:ext cx="2934709" cy="3089550"/>
          </a:xfrm>
          <a:prstGeom prst="rect">
            <a:avLst/>
          </a:prstGeom>
        </p:spPr>
      </p:pic>
      <p:pic>
        <p:nvPicPr>
          <p:cNvPr id="6" name="Picture 5"/>
          <p:cNvPicPr>
            <a:picLocks noChangeAspect="1"/>
          </p:cNvPicPr>
          <p:nvPr/>
        </p:nvPicPr>
        <p:blipFill rotWithShape="1">
          <a:blip r:embed="rId3"/>
          <a:srcRect l="13921" r="15822" b="13680"/>
          <a:stretch/>
        </p:blipFill>
        <p:spPr>
          <a:xfrm>
            <a:off x="146540" y="4207990"/>
            <a:ext cx="2934709" cy="2403809"/>
          </a:xfrm>
          <a:prstGeom prst="rect">
            <a:avLst/>
          </a:prstGeom>
        </p:spPr>
      </p:pic>
      <p:sp>
        <p:nvSpPr>
          <p:cNvPr id="7" name="Right Arrow 6"/>
          <p:cNvSpPr/>
          <p:nvPr/>
        </p:nvSpPr>
        <p:spPr>
          <a:xfrm>
            <a:off x="3081249" y="1224938"/>
            <a:ext cx="403588" cy="165007"/>
          </a:xfrm>
          <a:prstGeom prst="rightArrow">
            <a:avLst/>
          </a:prstGeom>
          <a:solidFill>
            <a:schemeClr val="tx2"/>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2"/>
              </a:solidFill>
            </a:endParaRPr>
          </a:p>
        </p:txBody>
      </p:sp>
      <p:sp>
        <p:nvSpPr>
          <p:cNvPr id="8" name="Right Arrow 7"/>
          <p:cNvSpPr/>
          <p:nvPr/>
        </p:nvSpPr>
        <p:spPr>
          <a:xfrm rot="17564910">
            <a:off x="2642323" y="3533042"/>
            <a:ext cx="1177774" cy="179970"/>
          </a:xfrm>
          <a:prstGeom prst="rightArrow">
            <a:avLst/>
          </a:prstGeom>
          <a:solidFill>
            <a:schemeClr val="tx2"/>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2"/>
              </a:solidFill>
            </a:endParaRPr>
          </a:p>
        </p:txBody>
      </p:sp>
    </p:spTree>
    <p:extLst>
      <p:ext uri="{BB962C8B-B14F-4D97-AF65-F5344CB8AC3E}">
        <p14:creationId xmlns:p14="http://schemas.microsoft.com/office/powerpoint/2010/main" val="12971404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Citation: </a:t>
            </a:r>
            <a:endParaRPr lang="en-US" b="1" dirty="0"/>
          </a:p>
        </p:txBody>
      </p:sp>
      <p:sp>
        <p:nvSpPr>
          <p:cNvPr id="5" name="TextBox 4"/>
          <p:cNvSpPr txBox="1"/>
          <p:nvPr/>
        </p:nvSpPr>
        <p:spPr>
          <a:xfrm>
            <a:off x="388762" y="1451291"/>
            <a:ext cx="7827070" cy="1754327"/>
          </a:xfrm>
          <a:prstGeom prst="rect">
            <a:avLst/>
          </a:prstGeom>
          <a:noFill/>
        </p:spPr>
        <p:txBody>
          <a:bodyPr wrap="square" rtlCol="0">
            <a:spAutoFit/>
          </a:bodyPr>
          <a:lstStyle/>
          <a:p>
            <a:pPr marL="285750" indent="-285750">
              <a:buFont typeface="Arial"/>
              <a:buChar char="•"/>
            </a:pPr>
            <a:r>
              <a:rPr lang="en-US" dirty="0"/>
              <a:t>"Iran Chamber Society: Iranian Society: Women in Pre-revolutionary, </a:t>
            </a:r>
            <a:r>
              <a:rPr lang="en-US" dirty="0" smtClean="0"/>
              <a:t>    	Revolutionary </a:t>
            </a:r>
            <a:r>
              <a:rPr lang="en-US" dirty="0"/>
              <a:t>and Post-revolutionary Iran [Chapter Two]." Iran </a:t>
            </a:r>
            <a:r>
              <a:rPr lang="en-US" dirty="0" smtClean="0"/>
              <a:t>	Chamber </a:t>
            </a:r>
            <a:r>
              <a:rPr lang="en-US" dirty="0"/>
              <a:t>Society: Iranian Society: Women in Pre-revolutionary, </a:t>
            </a:r>
            <a:r>
              <a:rPr lang="en-US" dirty="0" smtClean="0"/>
              <a:t>	Revolutionary </a:t>
            </a:r>
            <a:r>
              <a:rPr lang="en-US" dirty="0"/>
              <a:t>and Post-revolutionary Iran [Chapter Two]. </a:t>
            </a:r>
            <a:r>
              <a:rPr lang="en-US" dirty="0" err="1"/>
              <a:t>N.p</a:t>
            </a:r>
            <a:r>
              <a:rPr lang="en-US" dirty="0"/>
              <a:t>., </a:t>
            </a:r>
            <a:r>
              <a:rPr lang="en-US" dirty="0" err="1"/>
              <a:t>n.d.</a:t>
            </a:r>
            <a:r>
              <a:rPr lang="en-US" dirty="0"/>
              <a:t> </a:t>
            </a:r>
            <a:r>
              <a:rPr lang="en-US" dirty="0" smtClean="0"/>
              <a:t>	Web</a:t>
            </a:r>
            <a:r>
              <a:rPr lang="en-US" dirty="0"/>
              <a:t>. 16 Dec. 2013. &lt;http://</a:t>
            </a:r>
            <a:r>
              <a:rPr lang="en-US" dirty="0" err="1"/>
              <a:t>www.iranchamber.com</a:t>
            </a:r>
            <a:r>
              <a:rPr lang="en-US" dirty="0"/>
              <a:t>/society/articles</a:t>
            </a:r>
            <a:r>
              <a:rPr lang="en-US" dirty="0" smtClean="0"/>
              <a:t>/	women_prepost_revolutionary_iran2</a:t>
            </a:r>
            <a:r>
              <a:rPr lang="en-US" dirty="0"/>
              <a:t>.php&gt;.</a:t>
            </a:r>
          </a:p>
        </p:txBody>
      </p:sp>
    </p:spTree>
    <p:extLst>
      <p:ext uri="{BB962C8B-B14F-4D97-AF65-F5344CB8AC3E}">
        <p14:creationId xmlns:p14="http://schemas.microsoft.com/office/powerpoint/2010/main" val="111443466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HO">
  <a:themeElements>
    <a:clrScheme name="SOHO">
      <a:dk1>
        <a:srgbClr val="2E2224"/>
      </a:dk1>
      <a:lt1>
        <a:sysClr val="window" lastClr="FFFFFF"/>
      </a:lt1>
      <a:dk2>
        <a:srgbClr val="48231E"/>
      </a:dk2>
      <a:lt2>
        <a:srgbClr val="CBD8DD"/>
      </a:lt2>
      <a:accent1>
        <a:srgbClr val="61625E"/>
      </a:accent1>
      <a:accent2>
        <a:srgbClr val="964D2C"/>
      </a:accent2>
      <a:accent3>
        <a:srgbClr val="66553E"/>
      </a:accent3>
      <a:accent4>
        <a:srgbClr val="848058"/>
      </a:accent4>
      <a:accent5>
        <a:srgbClr val="AFA14B"/>
      </a:accent5>
      <a:accent6>
        <a:srgbClr val="AD7D4D"/>
      </a:accent6>
      <a:hlink>
        <a:srgbClr val="FFDE66"/>
      </a:hlink>
      <a:folHlink>
        <a:srgbClr val="C0AEBC"/>
      </a:folHlink>
    </a:clrScheme>
    <a:fontScheme name="SOHO">
      <a:majorFont>
        <a:latin typeface="Candara"/>
        <a:ea typeface=""/>
        <a:cs typeface=""/>
        <a:font script="Jpan" typeface="ＭＳ Ｐゴシック"/>
        <a:font script="Hang" typeface="HY견명조"/>
        <a:font script="Hans" typeface="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Ｐゴシック"/>
        <a:font script="Hang" typeface="HY견명조"/>
        <a:font script="Hans" typeface="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HO">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7000"/>
                <a:satMod val="150000"/>
              </a:schemeClr>
            </a:gs>
            <a:gs pos="30000">
              <a:schemeClr val="phClr">
                <a:shade val="94000"/>
                <a:satMod val="130000"/>
              </a:schemeClr>
            </a:gs>
            <a:gs pos="45000">
              <a:schemeClr val="phClr">
                <a:shade val="100000"/>
                <a:satMod val="120000"/>
              </a:schemeClr>
            </a:gs>
            <a:gs pos="55000">
              <a:schemeClr val="phClr">
                <a:shade val="100000"/>
                <a:satMod val="118000"/>
              </a:schemeClr>
            </a:gs>
            <a:gs pos="73000">
              <a:schemeClr val="phClr">
                <a:shade val="94000"/>
                <a:satMod val="130000"/>
              </a:schemeClr>
            </a:gs>
            <a:gs pos="100000">
              <a:schemeClr val="phClr">
                <a:shade val="67000"/>
                <a:satMod val="15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2700000" algn="br" rotWithShape="0">
              <a:srgbClr val="000000">
                <a:alpha val="40000"/>
              </a:srgbClr>
            </a:outerShdw>
          </a:effectLst>
        </a:effectStyle>
        <a:effectStyle>
          <a:effectLst>
            <a:outerShdw blurRad="50800" dist="38100" dir="2700000" algn="br" rotWithShape="0">
              <a:srgbClr val="000000">
                <a:alpha val="40000"/>
              </a:srgbClr>
            </a:outerShdw>
          </a:effectLst>
        </a:effectStyle>
        <a:effectStyle>
          <a:effectLst>
            <a:outerShdw blurRad="50800" dist="38100" dir="2700000" algn="br" rotWithShape="0">
              <a:srgbClr val="000000">
                <a:alpha val="40000"/>
              </a:srgbClr>
            </a:outerShdw>
          </a:effectLst>
          <a:scene3d>
            <a:camera prst="orthographicFront">
              <a:rot lat="0" lon="0" rev="0"/>
            </a:camera>
            <a:lightRig rig="threePt" dir="t">
              <a:rot lat="0" lon="0" rev="2700000"/>
            </a:lightRig>
          </a:scene3d>
          <a:sp3d contourW="19050">
            <a:bevelT w="31750" h="38100"/>
            <a:contourClr>
              <a:schemeClr val="phClr">
                <a:shade val="15000"/>
                <a:satMod val="110000"/>
              </a:schemeClr>
            </a:contourClr>
          </a:sp3d>
        </a:effectStyle>
      </a:effectStyleLst>
      <a:bgFillStyleLst>
        <a:solidFill>
          <a:schemeClr val="phClr"/>
        </a:solidFill>
        <a:gradFill rotWithShape="1">
          <a:gsLst>
            <a:gs pos="0">
              <a:schemeClr val="phClr">
                <a:tint val="64000"/>
                <a:satMod val="210000"/>
              </a:schemeClr>
            </a:gs>
            <a:gs pos="40000">
              <a:schemeClr val="phClr">
                <a:tint val="72000"/>
                <a:shade val="99000"/>
                <a:satMod val="200000"/>
              </a:schemeClr>
            </a:gs>
            <a:gs pos="100000">
              <a:schemeClr val="phClr">
                <a:tint val="100000"/>
                <a:shade val="30000"/>
                <a:alpha val="100000"/>
                <a:satMod val="175000"/>
                <a:lumMod val="100000"/>
              </a:schemeClr>
            </a:gs>
          </a:gsLst>
          <a:path path="circle">
            <a:fillToRect l="50000" t="-80000" r="50000" b="180000"/>
          </a:path>
        </a:gradFill>
        <a:blipFill rotWithShape="1">
          <a:blip xmlns:r="http://schemas.openxmlformats.org/officeDocument/2006/relationships" r:embed="rId1">
            <a:duotone>
              <a:schemeClr val="phClr">
                <a:tint val="86000"/>
                <a:alpha val="90000"/>
              </a:schemeClr>
              <a:schemeClr val="phClr">
                <a:shade val="49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SOHO.thmx</Template>
  <TotalTime>69</TotalTime>
  <Words>300</Words>
  <Application>Microsoft Macintosh PowerPoint</Application>
  <PresentationFormat>On-screen Show (4:3)</PresentationFormat>
  <Paragraphs>19</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SOHO</vt:lpstr>
      <vt:lpstr>What are the pre-revolution norms or expectation of Iranian societal institution such as schools, religion, families, and government and how did they impact the citizens of Iran, the U.S., and/or the rest of the world? </vt:lpstr>
      <vt:lpstr>Mohammed Rezā Shāh</vt:lpstr>
      <vt:lpstr>Iranian societal institution &amp; The impact on citizens of Iran  </vt:lpstr>
      <vt:lpstr>Continued…</vt:lpstr>
      <vt:lpstr>Citation: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are the pre-revolution norms or expectation of Iranian societal institution such as schools, religion, families, and government and how did they impact the citizens of Iran, the U.S., and/or the rest of the world? </dc:title>
  <dc:creator>Tithi Shah</dc:creator>
  <cp:lastModifiedBy>Tithi Shah</cp:lastModifiedBy>
  <cp:revision>6</cp:revision>
  <dcterms:created xsi:type="dcterms:W3CDTF">2013-12-16T22:53:16Z</dcterms:created>
  <dcterms:modified xsi:type="dcterms:W3CDTF">2013-12-17T00:02:21Z</dcterms:modified>
</cp:coreProperties>
</file>